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75" r:id="rId11"/>
    <p:sldId id="266" r:id="rId12"/>
    <p:sldId id="267" r:id="rId13"/>
    <p:sldId id="264" r:id="rId14"/>
    <p:sldId id="265" r:id="rId15"/>
    <p:sldId id="269" r:id="rId16"/>
    <p:sldId id="270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808080"/>
    <a:srgbClr val="000000"/>
    <a:srgbClr val="141E64"/>
    <a:srgbClr val="DDDDDD"/>
    <a:srgbClr val="25256F"/>
    <a:srgbClr val="7E002F"/>
    <a:srgbClr val="003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1" autoAdjust="0"/>
    <p:restoredTop sz="77486" autoAdjust="0"/>
  </p:normalViewPr>
  <p:slideViewPr>
    <p:cSldViewPr>
      <p:cViewPr varScale="1">
        <p:scale>
          <a:sx n="44" d="100"/>
          <a:sy n="44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71211AE6-9C89-014D-9961-6C65B2FF4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5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DBBB6-CFA2-8744-96E2-FD9E91FD2C68}" type="slidenum">
              <a:rPr lang="en-US"/>
              <a:pPr/>
              <a:t>0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14CF1-34B6-CF4B-B41E-8DA36260C1E2}" type="slidenum">
              <a:rPr lang="en-US"/>
              <a:pPr/>
              <a:t>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Design:</a:t>
            </a:r>
            <a:r>
              <a:rPr lang="en-US" baseline="0" dirty="0" smtClean="0"/>
              <a:t> compare different alternatives with respect to properties</a:t>
            </a:r>
            <a:endParaRPr lang="en-US" dirty="0" smtClean="0"/>
          </a:p>
          <a:p>
            <a:r>
              <a:rPr lang="en-US" dirty="0" smtClean="0"/>
              <a:t>Different problems in </a:t>
            </a:r>
            <a:r>
              <a:rPr lang="en-US" dirty="0" smtClean="0"/>
              <a:t>engineering: automotive,</a:t>
            </a:r>
            <a:r>
              <a:rPr lang="en-US" baseline="0" dirty="0" smtClean="0"/>
              <a:t> mechanical (gears and clutches)</a:t>
            </a:r>
            <a:endParaRPr lang="en-US" dirty="0" smtClean="0"/>
          </a:p>
          <a:p>
            <a:r>
              <a:rPr lang="en-US" dirty="0" smtClean="0"/>
              <a:t>Different</a:t>
            </a:r>
            <a:r>
              <a:rPr lang="en-US" baseline="0" dirty="0" smtClean="0"/>
              <a:t> techniques like constraint satisfaction, </a:t>
            </a:r>
            <a:r>
              <a:rPr lang="en-US" baseline="0" dirty="0" smtClean="0"/>
              <a:t>LP, heuristics and meta-heuristic search techniques, etc.</a:t>
            </a:r>
          </a:p>
          <a:p>
            <a:r>
              <a:rPr lang="en-US" baseline="0" dirty="0" smtClean="0"/>
              <a:t>Yesterday paper at CMSEBA </a:t>
            </a:r>
          </a:p>
          <a:p>
            <a:r>
              <a:rPr lang="en-US" dirty="0" smtClean="0"/>
              <a:t>We -&gt; Rule based exploration with search techniques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components</a:t>
            </a:r>
            <a:r>
              <a:rPr lang="en-US" baseline="0" dirty="0" smtClean="0"/>
              <a:t> needed:</a:t>
            </a:r>
          </a:p>
          <a:p>
            <a:r>
              <a:rPr lang="en-US" baseline="0" dirty="0" smtClean="0"/>
              <a:t>Representation for search</a:t>
            </a:r>
          </a:p>
          <a:p>
            <a:r>
              <a:rPr lang="en-US" baseline="0" dirty="0" smtClean="0"/>
              <a:t>Method to evaluate candidate solution </a:t>
            </a:r>
          </a:p>
          <a:p>
            <a:r>
              <a:rPr lang="en-US" baseline="0" dirty="0" smtClean="0"/>
              <a:t>Methods to create candidate solutions</a:t>
            </a:r>
          </a:p>
          <a:p>
            <a:r>
              <a:rPr lang="en-US" baseline="0" dirty="0" smtClean="0"/>
              <a:t>And search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11AE6-9C89-014D-9961-6C65B2FF4F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4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413" y="1458913"/>
            <a:ext cx="7870825" cy="1524000"/>
          </a:xfrm>
        </p:spPr>
        <p:txBody>
          <a:bodyPr anchor="b"/>
          <a:lstStyle>
            <a:lvl1pPr algn="l">
              <a:defRPr sz="4500" b="1"/>
            </a:lvl1pPr>
          </a:lstStyle>
          <a:p>
            <a:pPr lvl="0"/>
            <a:r>
              <a:rPr lang="en-CA" noProof="0" smtClean="0"/>
              <a:t>Click to edit Master title style</a:t>
            </a:r>
            <a:endParaRPr lang="en-US" noProof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33413" y="3173413"/>
            <a:ext cx="7870825" cy="127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7E002F"/>
                </a:solidFill>
              </a:defRPr>
            </a:lvl1pPr>
          </a:lstStyle>
          <a:p>
            <a:pPr lvl="0"/>
            <a:r>
              <a:rPr lang="en-CA" noProof="0" smtClean="0"/>
              <a:t>Click to edit Master subtitle style</a:t>
            </a:r>
            <a:endParaRPr lang="en-US" noProof="0" smtClean="0"/>
          </a:p>
        </p:txBody>
      </p:sp>
      <p:pic>
        <p:nvPicPr>
          <p:cNvPr id="18491" name="Picture 59" descr="go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" y="6286500"/>
            <a:ext cx="83153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0072" y="260648"/>
            <a:ext cx="3306440" cy="769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560" y="260648"/>
            <a:ext cx="2736304" cy="880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1395413"/>
            <a:ext cx="1966913" cy="45704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1395413"/>
            <a:ext cx="5751512" cy="457041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3" y="1395413"/>
            <a:ext cx="7870825" cy="635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33413" y="2411413"/>
            <a:ext cx="7870825" cy="3554412"/>
          </a:xfrm>
        </p:spPr>
        <p:txBody>
          <a:bodyPr/>
          <a:lstStyle/>
          <a:p>
            <a:r>
              <a:rPr lang="en-CA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3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3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13" y="2411413"/>
            <a:ext cx="3859212" cy="355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411413"/>
            <a:ext cx="3859213" cy="355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4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9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6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69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46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Picture 77" descr="gol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6286500"/>
            <a:ext cx="83153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404664"/>
            <a:ext cx="78708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268760"/>
            <a:ext cx="787082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9950450" y="64833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99" name="Text Box 75"/>
          <p:cNvSpPr txBox="1">
            <a:spLocks noChangeArrowheads="1"/>
          </p:cNvSpPr>
          <p:nvPr/>
        </p:nvSpPr>
        <p:spPr bwMode="auto">
          <a:xfrm>
            <a:off x="7616825" y="6372225"/>
            <a:ext cx="88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fld id="{BC1B7940-88AF-1345-99CD-DB72CF3325EF}" type="slidenum">
              <a:rPr lang="en-US">
                <a:solidFill>
                  <a:schemeClr val="bg1"/>
                </a:solidFill>
                <a:latin typeface="Verdana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6309320"/>
            <a:ext cx="1546839" cy="36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237312"/>
            <a:ext cx="1565787" cy="504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003D6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rgbClr val="003D6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D6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003D6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204864"/>
            <a:ext cx="7870825" cy="1524000"/>
          </a:xfrm>
        </p:spPr>
        <p:txBody>
          <a:bodyPr/>
          <a:lstStyle/>
          <a:p>
            <a:pPr algn="ctr"/>
            <a:r>
              <a:rPr lang="en-US" sz="3200" dirty="0" smtClean="0"/>
              <a:t>Search-Based Model Optimization </a:t>
            </a:r>
            <a:br>
              <a:rPr lang="en-US" sz="3200" dirty="0" smtClean="0"/>
            </a:br>
            <a:r>
              <a:rPr lang="en-US" sz="3200" dirty="0" smtClean="0"/>
              <a:t>using </a:t>
            </a:r>
            <a:br>
              <a:rPr lang="en-US" sz="3200" dirty="0" smtClean="0"/>
            </a:br>
            <a:r>
              <a:rPr lang="en-US" sz="3200" dirty="0" smtClean="0"/>
              <a:t>Model Transformations</a:t>
            </a:r>
            <a:endParaRPr lang="en-US" sz="32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437112"/>
            <a:ext cx="7870825" cy="18002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b="1" dirty="0" smtClean="0"/>
              <a:t>Joachim Denil (U of Antwerp, McGill)</a:t>
            </a:r>
          </a:p>
          <a:p>
            <a:pPr algn="r"/>
            <a:r>
              <a:rPr lang="en-US" dirty="0" smtClean="0"/>
              <a:t>Maris </a:t>
            </a:r>
            <a:r>
              <a:rPr lang="en-US" dirty="0" err="1" smtClean="0"/>
              <a:t>Jukss</a:t>
            </a:r>
            <a:r>
              <a:rPr lang="en-US" dirty="0" smtClean="0"/>
              <a:t> (McGill University)</a:t>
            </a:r>
          </a:p>
          <a:p>
            <a:pPr algn="r"/>
            <a:r>
              <a:rPr lang="en-US" dirty="0" smtClean="0"/>
              <a:t>Clark </a:t>
            </a:r>
            <a:r>
              <a:rPr lang="en-US" dirty="0" err="1" smtClean="0"/>
              <a:t>Verbrugge</a:t>
            </a:r>
            <a:r>
              <a:rPr lang="en-US" dirty="0" smtClean="0"/>
              <a:t> (McGill University)</a:t>
            </a:r>
          </a:p>
          <a:p>
            <a:pPr algn="r"/>
            <a:r>
              <a:rPr lang="en-US" dirty="0" smtClean="0"/>
              <a:t>Hans </a:t>
            </a:r>
            <a:r>
              <a:rPr lang="en-US" dirty="0" err="1" smtClean="0"/>
              <a:t>Vangheluwe</a:t>
            </a:r>
            <a:r>
              <a:rPr lang="en-US" dirty="0" smtClean="0"/>
              <a:t> (U of Antwerp, McGill)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ctr"/>
            <a:r>
              <a:rPr lang="en-US" dirty="0" smtClean="0"/>
              <a:t>SAM 2014, Valencia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HC and SA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76872"/>
            <a:ext cx="841356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3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 Domain Knowledge!</a:t>
            </a:r>
            <a:endParaRPr lang="en-US" dirty="0"/>
          </a:p>
        </p:txBody>
      </p:sp>
      <p:pic>
        <p:nvPicPr>
          <p:cNvPr id="4" name="Picture 3" descr="ladderNetwo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77072"/>
            <a:ext cx="3695700" cy="1727200"/>
          </a:xfrm>
          <a:prstGeom prst="rect">
            <a:avLst/>
          </a:prstGeom>
        </p:spPr>
      </p:pic>
      <p:pic>
        <p:nvPicPr>
          <p:cNvPr id="5" name="Picture 4" descr="ladde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284984"/>
            <a:ext cx="4915233" cy="2950855"/>
          </a:xfrm>
          <a:prstGeom prst="rect">
            <a:avLst/>
          </a:prstGeom>
        </p:spPr>
      </p:pic>
      <p:pic>
        <p:nvPicPr>
          <p:cNvPr id="6" name="Picture 5" descr="ladder_omn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340768"/>
            <a:ext cx="5760640" cy="18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8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Chains!</a:t>
            </a:r>
            <a:endParaRPr lang="en-US" dirty="0"/>
          </a:p>
        </p:txBody>
      </p:sp>
      <p:pic>
        <p:nvPicPr>
          <p:cNvPr id="8" name="Picture 7" descr="FTG+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8244134" cy="47636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573325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0" dirty="0" err="1"/>
              <a:t>Lúcio</a:t>
            </a:r>
            <a:r>
              <a:rPr lang="en-US" sz="1200" baseline="0" dirty="0"/>
              <a:t>, L., </a:t>
            </a:r>
            <a:r>
              <a:rPr lang="en-US" sz="1200" baseline="0" dirty="0" err="1"/>
              <a:t>Mustafiz</a:t>
            </a:r>
            <a:r>
              <a:rPr lang="en-US" sz="1200" baseline="0" dirty="0"/>
              <a:t>, S., Denil, J., </a:t>
            </a:r>
            <a:r>
              <a:rPr lang="en-US" sz="1200" baseline="0" dirty="0" err="1"/>
              <a:t>Vangheluwe</a:t>
            </a:r>
            <a:r>
              <a:rPr lang="en-US" sz="1200" baseline="0" dirty="0"/>
              <a:t>, H., &amp; </a:t>
            </a:r>
            <a:r>
              <a:rPr lang="en-US" sz="1200" baseline="0" dirty="0" err="1"/>
              <a:t>Jukss</a:t>
            </a:r>
            <a:r>
              <a:rPr lang="en-US" sz="1200" baseline="0" dirty="0"/>
              <a:t>, M. (2013). </a:t>
            </a:r>
            <a:r>
              <a:rPr lang="en-US" sz="1200" baseline="0" dirty="0" smtClean="0"/>
              <a:t>FTG+ PM: </a:t>
            </a:r>
            <a:r>
              <a:rPr lang="en-US" sz="1200" baseline="0" dirty="0"/>
              <a:t>An integrated framework for investigating model transformation chains. In </a:t>
            </a:r>
            <a:r>
              <a:rPr lang="en-US" sz="1200" i="1" baseline="0" dirty="0"/>
              <a:t>SDL 2013: Model-Driven Dependability Engineering</a:t>
            </a:r>
            <a:r>
              <a:rPr lang="en-US" sz="1200" baseline="0" dirty="0"/>
              <a:t> (pp. 182-202). Springer Berlin Heidelberg.</a:t>
            </a:r>
          </a:p>
        </p:txBody>
      </p:sp>
    </p:spTree>
    <p:extLst>
      <p:ext uri="{BB962C8B-B14F-4D97-AF65-F5344CB8AC3E}">
        <p14:creationId xmlns:p14="http://schemas.microsoft.com/office/powerpoint/2010/main" val="299401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20" cy="70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Model Transformations</a:t>
            </a:r>
            <a:endParaRPr lang="en-US" dirty="0"/>
          </a:p>
        </p:txBody>
      </p:sp>
      <p:pic>
        <p:nvPicPr>
          <p:cNvPr id="4" name="Picture 3" descr="transformationConstru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56792"/>
            <a:ext cx="7344816" cy="3417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537321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0" dirty="0" err="1"/>
              <a:t>Syriani</a:t>
            </a:r>
            <a:r>
              <a:rPr lang="en-US" sz="1200" baseline="0" dirty="0"/>
              <a:t>, E., </a:t>
            </a:r>
            <a:r>
              <a:rPr lang="en-US" sz="1200" baseline="0" dirty="0" err="1"/>
              <a:t>Vangheluwe</a:t>
            </a:r>
            <a:r>
              <a:rPr lang="en-US" sz="1200" baseline="0" dirty="0"/>
              <a:t>, H., &amp; </a:t>
            </a:r>
            <a:r>
              <a:rPr lang="en-US" sz="1200" baseline="0" dirty="0" err="1"/>
              <a:t>LaShomb</a:t>
            </a:r>
            <a:r>
              <a:rPr lang="en-US" sz="1200" baseline="0" dirty="0"/>
              <a:t>, B. (2013). T-Core: a framework for custom-built model transformation engines. </a:t>
            </a:r>
            <a:r>
              <a:rPr lang="en-US" sz="1200" i="1" baseline="0" dirty="0"/>
              <a:t>Software &amp; Systems Modeling</a:t>
            </a:r>
            <a:r>
              <a:rPr lang="en-US" sz="1200" baseline="0" dirty="0"/>
              <a:t>, 1-29.</a:t>
            </a:r>
          </a:p>
        </p:txBody>
      </p:sp>
    </p:spTree>
    <p:extLst>
      <p:ext uri="{BB962C8B-B14F-4D97-AF65-F5344CB8AC3E}">
        <p14:creationId xmlns:p14="http://schemas.microsoft.com/office/powerpoint/2010/main" val="329085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and Random Search</a:t>
            </a:r>
            <a:endParaRPr lang="en-US" dirty="0"/>
          </a:p>
        </p:txBody>
      </p:sp>
      <p:pic>
        <p:nvPicPr>
          <p:cNvPr id="4" name="Picture 3" descr="exhill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473"/>
          <a:stretch/>
        </p:blipFill>
        <p:spPr>
          <a:xfrm>
            <a:off x="1475656" y="1268760"/>
            <a:ext cx="6408712" cy="47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5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 Climbing and Simulated Annealing</a:t>
            </a:r>
            <a:endParaRPr lang="en-US" dirty="0"/>
          </a:p>
        </p:txBody>
      </p:sp>
      <p:pic>
        <p:nvPicPr>
          <p:cNvPr id="4" name="Picture 3" descr="exhill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401"/>
          <a:stretch/>
        </p:blipFill>
        <p:spPr>
          <a:xfrm>
            <a:off x="1403648" y="1268760"/>
            <a:ext cx="6552728" cy="49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8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Good, The Bad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33413" y="1772816"/>
            <a:ext cx="3859212" cy="419300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 other representation needed</a:t>
            </a:r>
          </a:p>
          <a:p>
            <a:r>
              <a:rPr lang="en-US" sz="2400" dirty="0" smtClean="0"/>
              <a:t>Intuitive (Syntax close to domain!)</a:t>
            </a:r>
          </a:p>
          <a:p>
            <a:r>
              <a:rPr lang="en-US" sz="2400" dirty="0" smtClean="0"/>
              <a:t>Easy to embed in MDE</a:t>
            </a:r>
          </a:p>
          <a:p>
            <a:r>
              <a:rPr lang="en-US" sz="2400" dirty="0" smtClean="0"/>
              <a:t>Domain Knowledge</a:t>
            </a:r>
          </a:p>
          <a:p>
            <a:r>
              <a:rPr lang="en-US" sz="2400" dirty="0" smtClean="0"/>
              <a:t>Optimization chains</a:t>
            </a:r>
          </a:p>
          <a:p>
            <a:r>
              <a:rPr lang="en-US" sz="2400" dirty="0" smtClean="0"/>
              <a:t>Can be extended (for example: Branch and Bound from exhaustive)</a:t>
            </a:r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859213" cy="4193009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Matching is computationally intensive</a:t>
            </a:r>
          </a:p>
          <a:p>
            <a:r>
              <a:rPr lang="en-US" sz="2400" dirty="0" smtClean="0"/>
              <a:t>Not the most optimized solution (as with all meta-heuristics)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88640"/>
            <a:ext cx="1374800" cy="1604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1340768"/>
            <a:ext cx="1440160" cy="15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8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SBO using Model Transformation</a:t>
            </a:r>
          </a:p>
          <a:p>
            <a:pPr lvl="1"/>
            <a:r>
              <a:rPr lang="en-US" dirty="0" smtClean="0"/>
              <a:t>Model is representation</a:t>
            </a:r>
          </a:p>
          <a:p>
            <a:pPr lvl="1"/>
            <a:r>
              <a:rPr lang="en-US" dirty="0" smtClean="0"/>
              <a:t>Rules guide the search</a:t>
            </a:r>
          </a:p>
          <a:p>
            <a:pPr lvl="1"/>
            <a:r>
              <a:rPr lang="en-US" dirty="0" smtClean="0"/>
              <a:t>Rules in language of domain expert</a:t>
            </a:r>
          </a:p>
          <a:p>
            <a:pPr lvl="1"/>
            <a:r>
              <a:rPr lang="en-US" dirty="0" smtClean="0"/>
              <a:t>Schedule implements search algorithm</a:t>
            </a:r>
          </a:p>
          <a:p>
            <a:r>
              <a:rPr lang="en-US" dirty="0" smtClean="0"/>
              <a:t>Domain knowledge in rules</a:t>
            </a:r>
          </a:p>
          <a:p>
            <a:r>
              <a:rPr lang="en-US" dirty="0" smtClean="0"/>
              <a:t>Optimization chains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6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323528" y="1988840"/>
            <a:ext cx="2448272" cy="194421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35696" y="4437112"/>
            <a:ext cx="2304256" cy="1728192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12160" y="1844824"/>
            <a:ext cx="2304256" cy="1512168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149080"/>
            <a:ext cx="2016224" cy="1872208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75856" y="620688"/>
            <a:ext cx="1800200" cy="1584176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3068960"/>
            <a:ext cx="2791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0" dirty="0" smtClean="0"/>
              <a:t>Complex Engineered </a:t>
            </a:r>
          </a:p>
          <a:p>
            <a:pPr algn="ctr"/>
            <a:r>
              <a:rPr lang="en-US" baseline="0" dirty="0" smtClean="0"/>
              <a:t>Systems</a:t>
            </a:r>
            <a:endParaRPr lang="en-US" baseline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124744"/>
            <a:ext cx="5842000" cy="501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404664"/>
            <a:ext cx="2496278" cy="187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92896"/>
            <a:ext cx="2520280" cy="1650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331089"/>
            <a:ext cx="2520280" cy="1690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1196752"/>
            <a:ext cx="5112568" cy="44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651" y="1916832"/>
            <a:ext cx="4004821" cy="2665027"/>
          </a:xfrm>
          <a:prstGeom prst="rect">
            <a:avLst/>
          </a:prstGeom>
        </p:spPr>
      </p:pic>
      <p:pic>
        <p:nvPicPr>
          <p:cNvPr id="7" name="Picture 6" descr="filterspe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4207024" cy="3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0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pic>
        <p:nvPicPr>
          <p:cNvPr id="4" name="Picture 3" descr="filterM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052736"/>
            <a:ext cx="4623387" cy="1912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645024"/>
            <a:ext cx="1152128" cy="581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172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0" dirty="0" smtClean="0"/>
              <a:t>L. Nagel and D. Pederson. Spice (simulation program with integrated circuit emphasis). Technical Report UCB/ERL M382, EECS Department, University of California, Berkeley, Apr 1973. 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491880" y="4293096"/>
            <a:ext cx="20162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 descr="exhaustiv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140968"/>
            <a:ext cx="2808312" cy="1764556"/>
          </a:xfrm>
          <a:prstGeom prst="rect">
            <a:avLst/>
          </a:prstGeom>
        </p:spPr>
      </p:pic>
      <p:pic>
        <p:nvPicPr>
          <p:cNvPr id="13" name="Picture 12" descr="startcircui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01008"/>
            <a:ext cx="3003332" cy="9361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4" y="4437112"/>
            <a:ext cx="2244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Feasible? Good?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16638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Model Transformation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44008" y="1340768"/>
            <a:ext cx="4075236" cy="45365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Rule-Based Model Transformation:</a:t>
            </a:r>
          </a:p>
          <a:p>
            <a:pPr lvl="1"/>
            <a:r>
              <a:rPr lang="en-US" dirty="0" smtClean="0"/>
              <a:t>LHS, RHS, NAC</a:t>
            </a:r>
          </a:p>
          <a:p>
            <a:r>
              <a:rPr lang="en-US" dirty="0" smtClean="0"/>
              <a:t>Operations on Filters:</a:t>
            </a:r>
          </a:p>
          <a:p>
            <a:pPr lvl="1"/>
            <a:r>
              <a:rPr lang="en-US" dirty="0" smtClean="0"/>
              <a:t>Create a Serial connection</a:t>
            </a:r>
          </a:p>
          <a:p>
            <a:pPr lvl="1"/>
            <a:r>
              <a:rPr lang="en-US" dirty="0" smtClean="0"/>
              <a:t>Create Parallel connection</a:t>
            </a:r>
          </a:p>
          <a:p>
            <a:pPr lvl="1"/>
            <a:r>
              <a:rPr lang="en-US" dirty="0" smtClean="0"/>
              <a:t>Create Shunt connection</a:t>
            </a:r>
          </a:p>
          <a:p>
            <a:pPr lvl="1"/>
            <a:r>
              <a:rPr lang="en-US" dirty="0" smtClean="0"/>
              <a:t>Create Random connection</a:t>
            </a:r>
          </a:p>
          <a:p>
            <a:pPr lvl="1"/>
            <a:r>
              <a:rPr lang="en-US" dirty="0" smtClean="0"/>
              <a:t>Change component</a:t>
            </a:r>
          </a:p>
          <a:p>
            <a:r>
              <a:rPr lang="en-US" dirty="0" smtClean="0"/>
              <a:t>Opposite operations!</a:t>
            </a:r>
            <a:endParaRPr lang="en-US" dirty="0"/>
          </a:p>
        </p:txBody>
      </p:sp>
      <p:pic>
        <p:nvPicPr>
          <p:cNvPr id="8" name="Picture 7" descr="ru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46101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3" y="260648"/>
            <a:ext cx="4512501" cy="338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24744"/>
            <a:ext cx="3484682" cy="4653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717032"/>
            <a:ext cx="3672408" cy="24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2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Hill Climbing</a:t>
            </a:r>
            <a:endParaRPr lang="en-US" dirty="0"/>
          </a:p>
        </p:txBody>
      </p:sp>
      <p:pic>
        <p:nvPicPr>
          <p:cNvPr id="4" name="Content Placeholder 3" descr="hcNetwork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7" r="-1005" b="-340"/>
          <a:stretch/>
        </p:blipFill>
        <p:spPr>
          <a:xfrm>
            <a:off x="251520" y="2348880"/>
            <a:ext cx="3168352" cy="2745344"/>
          </a:xfrm>
        </p:spPr>
      </p:pic>
      <p:pic>
        <p:nvPicPr>
          <p:cNvPr id="5" name="Picture 4" descr="hclpf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204864"/>
            <a:ext cx="5181236" cy="30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3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Simulated Annealing</a:t>
            </a:r>
            <a:endParaRPr lang="en-US" dirty="0"/>
          </a:p>
        </p:txBody>
      </p:sp>
      <p:pic>
        <p:nvPicPr>
          <p:cNvPr id="4" name="Picture 3" descr="SA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276872"/>
            <a:ext cx="4490339" cy="2806462"/>
          </a:xfrm>
          <a:prstGeom prst="rect">
            <a:avLst/>
          </a:prstGeom>
        </p:spPr>
      </p:pic>
      <p:pic>
        <p:nvPicPr>
          <p:cNvPr id="5" name="Picture 4" descr="BPfil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80728"/>
            <a:ext cx="3600400" cy="2515942"/>
          </a:xfrm>
          <a:prstGeom prst="rect">
            <a:avLst/>
          </a:prstGeom>
        </p:spPr>
      </p:pic>
      <p:pic>
        <p:nvPicPr>
          <p:cNvPr id="6" name="Picture 5" descr="bandpass-difficul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8" y="1395536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00111495">
  <a:themeElements>
    <a:clrScheme name="">
      <a:dk1>
        <a:srgbClr val="000000"/>
      </a:dk1>
      <a:lt1>
        <a:srgbClr val="FFFFFF"/>
      </a:lt1>
      <a:dk2>
        <a:srgbClr val="003D62"/>
      </a:dk2>
      <a:lt2>
        <a:srgbClr val="DDDDDD"/>
      </a:lt2>
      <a:accent1>
        <a:srgbClr val="B6C4D8"/>
      </a:accent1>
      <a:accent2>
        <a:srgbClr val="003D62"/>
      </a:accent2>
      <a:accent3>
        <a:srgbClr val="FFFFFF"/>
      </a:accent3>
      <a:accent4>
        <a:srgbClr val="000000"/>
      </a:accent4>
      <a:accent5>
        <a:srgbClr val="D7DEE9"/>
      </a:accent5>
      <a:accent6>
        <a:srgbClr val="003658"/>
      </a:accent6>
      <a:hlink>
        <a:srgbClr val="7E002F"/>
      </a:hlink>
      <a:folHlink>
        <a:srgbClr val="D9BDBD"/>
      </a:folHlink>
    </a:clrScheme>
    <a:fontScheme name="Default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D62"/>
        </a:dk1>
        <a:lt1>
          <a:srgbClr val="FFFFFF"/>
        </a:lt1>
        <a:dk2>
          <a:srgbClr val="003D62"/>
        </a:dk2>
        <a:lt2>
          <a:srgbClr val="DDDDDD"/>
        </a:lt2>
        <a:accent1>
          <a:srgbClr val="B6C4D8"/>
        </a:accent1>
        <a:accent2>
          <a:srgbClr val="003D62"/>
        </a:accent2>
        <a:accent3>
          <a:srgbClr val="FFFFFF"/>
        </a:accent3>
        <a:accent4>
          <a:srgbClr val="003353"/>
        </a:accent4>
        <a:accent5>
          <a:srgbClr val="D7DEE9"/>
        </a:accent5>
        <a:accent6>
          <a:srgbClr val="003658"/>
        </a:accent6>
        <a:hlink>
          <a:srgbClr val="7E002F"/>
        </a:hlink>
        <a:folHlink>
          <a:srgbClr val="D9BD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00111495.ppt</Template>
  <TotalTime>2150</TotalTime>
  <Words>428</Words>
  <Application>Microsoft Macintosh PowerPoint</Application>
  <PresentationFormat>On-screen Show (4:3)</PresentationFormat>
  <Paragraphs>71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00111495</vt:lpstr>
      <vt:lpstr>Search-Based Model Optimization  using  Model Transformations</vt:lpstr>
      <vt:lpstr>Introduction</vt:lpstr>
      <vt:lpstr>Running Example</vt:lpstr>
      <vt:lpstr>Running Example</vt:lpstr>
      <vt:lpstr>Running Example</vt:lpstr>
      <vt:lpstr>Rule-Based Model Transformation</vt:lpstr>
      <vt:lpstr>SBO</vt:lpstr>
      <vt:lpstr>Results: Hill Climbing</vt:lpstr>
      <vt:lpstr>Results: Simulated Annealing</vt:lpstr>
      <vt:lpstr> HC and SA Results</vt:lpstr>
      <vt:lpstr>Represent Domain Knowledge!</vt:lpstr>
      <vt:lpstr>Optimization Chains!</vt:lpstr>
      <vt:lpstr>PowerPoint Presentation</vt:lpstr>
      <vt:lpstr>Rule-Based Model Transformations</vt:lpstr>
      <vt:lpstr>Exhaustive and Random Search</vt:lpstr>
      <vt:lpstr>Hill Climbing and Simulated Annealing</vt:lpstr>
      <vt:lpstr>The Good, The Bad</vt:lpstr>
      <vt:lpstr>Conclusions</vt:lpstr>
    </vt:vector>
  </TitlesOfParts>
  <Company>Kandesign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none</dc:subject>
  <dc:creator>Muriel Hillegeer</dc:creator>
  <cp:lastModifiedBy>Joachim Denil</cp:lastModifiedBy>
  <cp:revision>43</cp:revision>
  <cp:lastPrinted>2002-08-19T07:41:52Z</cp:lastPrinted>
  <dcterms:created xsi:type="dcterms:W3CDTF">2005-11-16T11:16:27Z</dcterms:created>
  <dcterms:modified xsi:type="dcterms:W3CDTF">2014-09-29T13:28:36Z</dcterms:modified>
</cp:coreProperties>
</file>